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entury Gothic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D1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6"/>
          </a:solidFill>
        </a:fill>
      </a:tcStyle>
    </a:wholeTbl>
    <a:band2H>
      <a:tcTxStyle/>
      <a:tcStyle>
        <a:tcBdr/>
        <a:fill>
          <a:solidFill>
            <a:srgbClr val="E7EE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CBCB"/>
          </a:solidFill>
        </a:fill>
      </a:tcStyle>
    </a:wholeTbl>
    <a:band2H>
      <a:tcTxStyle/>
      <a:tcStyle>
        <a:tcBdr/>
        <a:fill>
          <a:solidFill>
            <a:srgbClr val="F5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1275336"/>
      </p:ext>
    </p:extLst>
  </p:cSld>
  <p:clrMap bg1="dk1" tx1="lt1" bg2="dk2" tx2="lt2" accent1="accent1" accent2="accent2" accent3="accent3" accent4="accent4" accent5="accent5" accent6="accent6" hlink="hlink" folHlink="folHlink"/>
  <p:notesStyle>
    <a:lvl1pPr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1pPr>
    <a:lvl2pPr indent="228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2pPr>
    <a:lvl3pPr indent="457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3pPr>
    <a:lvl4pPr indent="685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4pPr>
    <a:lvl5pPr indent="9144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5pPr>
    <a:lvl6pPr indent="11430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6pPr>
    <a:lvl7pPr indent="13716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7pPr>
    <a:lvl8pPr indent="16002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8pPr>
    <a:lvl9pPr indent="1828800" defTabSz="457200" latinLnBrk="0">
      <a:defRPr sz="1200">
        <a:solidFill>
          <a:srgbClr val="FFFFFF"/>
        </a:solidFill>
        <a:latin typeface="+mn-lt"/>
        <a:ea typeface="+mn-ea"/>
        <a:cs typeface="+mn-cs"/>
        <a:sym typeface="Century Gothic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lubuno.com.ar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xfrm>
            <a:off x="684212" y="685798"/>
            <a:ext cx="8001001" cy="2971802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sz="quarter" idx="1"/>
          </p:nvPr>
        </p:nvSpPr>
        <p:spPr>
          <a:xfrm>
            <a:off x="684212" y="3843866"/>
            <a:ext cx="6400801" cy="1947334"/>
          </a:xfrm>
          <a:prstGeom prst="rect">
            <a:avLst/>
          </a:prstGeom>
        </p:spPr>
        <p:txBody>
          <a:bodyPr anchor="t"/>
          <a:lstStyle>
            <a:lvl1pPr marL="0" indent="0">
              <a:buClrTx/>
              <a:buSzTx/>
              <a:buFontTx/>
              <a:buNone/>
              <a:defRPr sz="2500"/>
            </a:lvl1pPr>
            <a:lvl2pPr marL="0" indent="457200">
              <a:buClrTx/>
              <a:buSzTx/>
              <a:buFontTx/>
              <a:buNone/>
              <a:defRPr sz="2500"/>
            </a:lvl2pPr>
            <a:lvl3pPr marL="0" indent="914400">
              <a:buClrTx/>
              <a:buSzTx/>
              <a:buFontTx/>
              <a:buNone/>
              <a:defRPr sz="2500"/>
            </a:lvl3pPr>
            <a:lvl4pPr marL="0" indent="1371600">
              <a:buClrTx/>
              <a:buSzTx/>
              <a:buFontTx/>
              <a:buNone/>
              <a:defRPr sz="2500"/>
            </a:lvl4pPr>
            <a:lvl5pPr marL="0" indent="1828800">
              <a:buClrTx/>
              <a:buSzTx/>
              <a:buFontTx/>
              <a:buNone/>
              <a:defRPr sz="2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hape 16"/>
          <p:cNvSpPr/>
          <p:nvPr/>
        </p:nvSpPr>
        <p:spPr>
          <a:xfrm>
            <a:off x="-168027" y="5758339"/>
            <a:ext cx="12423527" cy="1204238"/>
          </a:xfrm>
          <a:prstGeom prst="rect">
            <a:avLst/>
          </a:prstGeom>
          <a:solidFill>
            <a:srgbClr val="00ADD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518942" y="6079787"/>
            <a:ext cx="57496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defRPr sz="2400">
                <a:solidFill>
                  <a:srgbClr val="FFFFFF"/>
                </a:solidFill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rPr u="sng">
                <a:solidFill>
                  <a:srgbClr val="0D2E46"/>
                </a:solidFill>
                <a:uFill>
                  <a:solidFill>
                    <a:srgbClr val="0D2E46"/>
                  </a:solidFill>
                </a:uFill>
                <a:hlinkClick r:id="rId2"/>
              </a:rPr>
              <a:t>www.clubuno.com.ar</a:t>
            </a:r>
            <a:r>
              <a:t>     0810 333 3866</a:t>
            </a:r>
          </a:p>
        </p:txBody>
      </p:sp>
      <p:pic>
        <p:nvPicPr>
          <p:cNvPr id="1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81526" y="5328396"/>
            <a:ext cx="2491010" cy="2089524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clubuno.com.ar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58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65212" y="3769781"/>
            <a:ext cx="8534401" cy="150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84212" y="484981"/>
            <a:ext cx="10188377" cy="2803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-168027" y="5758339"/>
            <a:ext cx="12423527" cy="1204238"/>
          </a:xfrm>
          <a:prstGeom prst="rect">
            <a:avLst/>
          </a:prstGeom>
          <a:solidFill>
            <a:srgbClr val="00ADD9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518942" y="6079787"/>
            <a:ext cx="574961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/>
          <a:p>
            <a:pPr>
              <a:defRPr sz="2400">
                <a:solidFill>
                  <a:srgbClr val="FFFFFF"/>
                </a:solidFill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rPr u="sng">
                <a:solidFill>
                  <a:srgbClr val="0D2E46"/>
                </a:solidFill>
                <a:uFill>
                  <a:solidFill>
                    <a:srgbClr val="0D2E46"/>
                  </a:solidFill>
                </a:uFill>
                <a:hlinkClick r:id="rId4"/>
              </a:rPr>
              <a:t>www.clubuno.com.ar</a:t>
            </a:r>
            <a:r>
              <a:t>     0810 333 3866</a:t>
            </a:r>
          </a:p>
        </p:txBody>
      </p:sp>
      <p:pic>
        <p:nvPicPr>
          <p:cNvPr id="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81526" y="5328396"/>
            <a:ext cx="2491010" cy="208952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0950851" y="5661659"/>
            <a:ext cx="554595" cy="5867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3200">
                <a:solidFill>
                  <a:srgbClr val="0A314A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1pPr>
      <a:lvl2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2pPr>
      <a:lvl3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3pPr>
      <a:lvl4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4pPr>
      <a:lvl5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5pPr>
      <a:lvl6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6pPr>
      <a:lvl7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7pPr>
      <a:lvl8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8pPr>
      <a:lvl9pPr marL="0" marR="0" indent="0" algn="l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0" baseline="0">
          <a:ln>
            <a:noFill/>
          </a:ln>
          <a:solidFill>
            <a:srgbClr val="00ADD9"/>
          </a:solidFill>
          <a:uFillTx/>
          <a:latin typeface="Roboto Slab Regular"/>
          <a:ea typeface="Roboto Slab Regular"/>
          <a:cs typeface="Roboto Slab Regular"/>
          <a:sym typeface="Roboto Slab Regular"/>
        </a:defRPr>
      </a:lvl9pPr>
    </p:titleStyle>
    <p:bodyStyle>
      <a:lvl1pPr marL="285750" marR="0" indent="-285750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✓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1pPr>
      <a:lvl2pPr marL="869950" marR="0" indent="-412750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✓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2pPr>
      <a:lvl3pPr marL="1378743" marR="0" indent="-464343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✓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3pPr>
      <a:lvl4pPr marL="1690007" marR="0" indent="-318407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✓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4pPr>
      <a:lvl5pPr marL="2147207" marR="0" indent="-318407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✓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5pPr>
      <a:lvl6pPr marL="2710542" marR="0" indent="-424542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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6pPr>
      <a:lvl7pPr marL="3167742" marR="0" indent="-424542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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7pPr>
      <a:lvl8pPr marL="3624942" marR="0" indent="-424542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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8pPr>
      <a:lvl9pPr marL="4082142" marR="0" indent="-424542" algn="l" defTabSz="457200" latinLnBrk="0">
        <a:lnSpc>
          <a:spcPct val="100000"/>
        </a:lnSpc>
        <a:spcBef>
          <a:spcPts val="600"/>
        </a:spcBef>
        <a:spcAft>
          <a:spcPts val="0"/>
        </a:spcAft>
        <a:buClr>
          <a:srgbClr val="FFFFFF"/>
        </a:buClr>
        <a:buSzPct val="80000"/>
        <a:buFont typeface="Helvetica"/>
        <a:buChar char="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Prumo Text Medium"/>
          <a:ea typeface="Prumo Text Medium"/>
          <a:cs typeface="Prumo Text Medium"/>
          <a:sym typeface="Prumo Text Medium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manen.cynthia@diariouno.net.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ctrTitle"/>
          </p:nvPr>
        </p:nvSpPr>
        <p:spPr>
          <a:xfrm>
            <a:off x="6265174" y="1842954"/>
            <a:ext cx="5532018" cy="1691805"/>
          </a:xfrm>
          <a:prstGeom prst="rect">
            <a:avLst/>
          </a:prstGeom>
        </p:spPr>
        <p:txBody>
          <a:bodyPr/>
          <a:lstStyle/>
          <a:p>
            <a:pPr algn="r">
              <a:defRPr cap="none">
                <a:solidFill>
                  <a:srgbClr val="00D8F7"/>
                </a:solidFill>
              </a:defRPr>
            </a:pPr>
            <a:r>
              <a:t>Club</a:t>
            </a:r>
            <a:r>
              <a:rPr cap="all"/>
              <a:t> </a:t>
            </a:r>
            <a:r>
              <a:rPr cap="all">
                <a:latin typeface="Roboto Slab Bold"/>
                <a:ea typeface="Roboto Slab Bold"/>
                <a:cs typeface="Roboto Slab Bold"/>
                <a:sym typeface="Roboto Slab Bold"/>
              </a:rPr>
              <a:t>uno</a:t>
            </a:r>
            <a:br>
              <a:rPr cap="all">
                <a:latin typeface="Roboto Slab Bold"/>
                <a:ea typeface="Roboto Slab Bold"/>
                <a:cs typeface="Roboto Slab Bold"/>
                <a:sym typeface="Roboto Slab Bold"/>
              </a:rPr>
            </a:br>
            <a:r>
              <a:t>Club</a:t>
            </a:r>
            <a:r>
              <a:rPr cap="all"/>
              <a:t> la nación</a:t>
            </a:r>
          </a:p>
        </p:txBody>
      </p:sp>
      <p:pic>
        <p:nvPicPr>
          <p:cNvPr id="3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2234" y="-1182028"/>
            <a:ext cx="8175713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body" sz="half" idx="1"/>
          </p:nvPr>
        </p:nvSpPr>
        <p:spPr>
          <a:xfrm>
            <a:off x="623294" y="580593"/>
            <a:ext cx="9265792" cy="1818184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lnSpc>
                <a:spcPct val="80000"/>
              </a:lnSpc>
              <a:spcBef>
                <a:spcPts val="900"/>
              </a:spcBef>
              <a:buSzTx/>
              <a:buNone/>
              <a:defRPr sz="4200">
                <a:solidFill>
                  <a:srgbClr val="00D8F7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¿Por qué Club Uno Club La Nación</a:t>
            </a:r>
          </a:p>
          <a:p>
            <a:pPr marL="0" indent="0">
              <a:lnSpc>
                <a:spcPct val="80000"/>
              </a:lnSpc>
              <a:spcBef>
                <a:spcPts val="900"/>
              </a:spcBef>
              <a:buSzTx/>
              <a:buNone/>
              <a:defRPr sz="4200">
                <a:solidFill>
                  <a:srgbClr val="00D8F7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es el mejor club de beneficios?</a:t>
            </a:r>
          </a:p>
        </p:txBody>
      </p:sp>
      <p:sp>
        <p:nvSpPr>
          <p:cNvPr id="41" name="Shape 41"/>
          <p:cNvSpPr/>
          <p:nvPr/>
        </p:nvSpPr>
        <p:spPr>
          <a:xfrm>
            <a:off x="3415007" y="2509801"/>
            <a:ext cx="8246597" cy="2733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marL="230605" indent="-230605">
              <a:spcBef>
                <a:spcPts val="600"/>
              </a:spcBef>
              <a:buSzPct val="100000"/>
              <a:buChar char="•"/>
              <a:defRPr sz="2300">
                <a:solidFill>
                  <a:srgbClr val="FFFFFF"/>
                </a:solidFill>
                <a:latin typeface="Prumo Text Medium"/>
                <a:ea typeface="Prumo Text Medium"/>
                <a:cs typeface="Prumo Text Medium"/>
                <a:sym typeface="Prumo Text Medium"/>
              </a:defRPr>
            </a:pPr>
            <a:r>
              <a:t>Porque tiene las mejores marcas en todos los rubros:  gastronomía, entretenimiento, deportes, indumentaria, turismo, servicios, automotores, cuidado personal, compras. </a:t>
            </a:r>
          </a:p>
          <a:p>
            <a:pPr marL="230605" indent="-230605">
              <a:spcBef>
                <a:spcPts val="600"/>
              </a:spcBef>
              <a:buSzPct val="100000"/>
              <a:buChar char="•"/>
              <a:defRPr sz="2300">
                <a:solidFill>
                  <a:srgbClr val="FFFFFF"/>
                </a:solidFill>
                <a:latin typeface="Prumo Text Medium"/>
                <a:ea typeface="Prumo Text Medium"/>
                <a:cs typeface="Prumo Text Medium"/>
                <a:sym typeface="Prumo Text Medium"/>
              </a:defRPr>
            </a:pPr>
            <a:r>
              <a:t>Porque trabaja con más de 300 marcas en Mendoza y más de 3500 en el país</a:t>
            </a:r>
          </a:p>
          <a:p>
            <a:pPr marL="230605" indent="-230605">
              <a:spcBef>
                <a:spcPts val="600"/>
              </a:spcBef>
              <a:buSzPct val="100000"/>
              <a:buChar char="•"/>
              <a:defRPr sz="2300">
                <a:solidFill>
                  <a:srgbClr val="FFFFFF"/>
                </a:solidFill>
                <a:latin typeface="Prumo Text Medium"/>
                <a:ea typeface="Prumo Text Medium"/>
                <a:cs typeface="Prumo Text Medium"/>
                <a:sym typeface="Prumo Text Medium"/>
              </a:defRPr>
            </a:pPr>
            <a:r>
              <a:t>Porque se puede pagar con todos los medios de pago: tarjeta de crédito, débito y efectivo. </a:t>
            </a:r>
          </a:p>
        </p:txBody>
      </p:sp>
      <p:pic>
        <p:nvPicPr>
          <p:cNvPr id="4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6050" y="2812506"/>
            <a:ext cx="2851633" cy="2127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084646" y="368459"/>
            <a:ext cx="9918181" cy="462247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4800" cap="all">
                <a:solidFill>
                  <a:srgbClr val="00D8F7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rPr dirty="0" err="1"/>
              <a:t>Además</a:t>
            </a:r>
            <a:r>
              <a:rPr dirty="0"/>
              <a:t>: </a:t>
            </a:r>
            <a:endParaRPr sz="1500" dirty="0"/>
          </a:p>
          <a:p>
            <a:pPr marL="0" indent="0">
              <a:lnSpc>
                <a:spcPct val="80000"/>
              </a:lnSpc>
              <a:spcBef>
                <a:spcPts val="2200"/>
              </a:spcBef>
              <a:buClrTx/>
              <a:buSzTx/>
              <a:buFontTx/>
              <a:buNone/>
              <a:defRPr>
                <a:solidFill>
                  <a:srgbClr val="00D8F7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rPr dirty="0"/>
              <a:t>20 % de </a:t>
            </a:r>
            <a:r>
              <a:rPr dirty="0" err="1"/>
              <a:t>descuento</a:t>
            </a:r>
            <a:r>
              <a:rPr dirty="0"/>
              <a:t> en </a:t>
            </a:r>
            <a:r>
              <a:rPr dirty="0" err="1"/>
              <a:t>todos</a:t>
            </a:r>
            <a:r>
              <a:rPr dirty="0"/>
              <a:t> los </a:t>
            </a:r>
            <a:r>
              <a:rPr dirty="0" err="1"/>
              <a:t>productos</a:t>
            </a:r>
            <a:r>
              <a:rPr dirty="0"/>
              <a:t> </a:t>
            </a:r>
            <a:r>
              <a:rPr dirty="0" err="1"/>
              <a:t>que</a:t>
            </a:r>
            <a:r>
              <a:rPr dirty="0"/>
              <a:t> </a:t>
            </a:r>
            <a:r>
              <a:rPr dirty="0" err="1"/>
              <a:t>circulan</a:t>
            </a:r>
            <a:r>
              <a:rPr dirty="0"/>
              <a:t> </a:t>
            </a:r>
            <a:r>
              <a:rPr dirty="0" err="1"/>
              <a:t>junto</a:t>
            </a:r>
            <a:r>
              <a:rPr dirty="0"/>
              <a:t> a </a:t>
            </a:r>
            <a:r>
              <a:rPr dirty="0" err="1"/>
              <a:t>Diario</a:t>
            </a:r>
            <a:r>
              <a:rPr dirty="0"/>
              <a:t> UNO tales </a:t>
            </a:r>
            <a:r>
              <a:rPr dirty="0" err="1"/>
              <a:t>como</a:t>
            </a:r>
            <a:r>
              <a:rPr dirty="0"/>
              <a:t>:</a:t>
            </a:r>
          </a:p>
          <a:p>
            <a:pPr marL="254000" indent="-254000">
              <a:lnSpc>
                <a:spcPct val="80000"/>
              </a:lnSpc>
              <a:spcBef>
                <a:spcPts val="2200"/>
              </a:spcBef>
              <a:buClrTx/>
              <a:buSzPct val="100000"/>
              <a:buFontTx/>
              <a:buChar char="•"/>
              <a:defRPr sz="21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rPr dirty="0" err="1"/>
              <a:t>Revistas</a:t>
            </a:r>
            <a:r>
              <a:rPr dirty="0"/>
              <a:t> </a:t>
            </a:r>
            <a:r>
              <a:rPr dirty="0" err="1"/>
              <a:t>infantiles</a:t>
            </a:r>
            <a:r>
              <a:rPr dirty="0"/>
              <a:t> (Disney Junior, Disney </a:t>
            </a:r>
            <a:r>
              <a:rPr dirty="0" err="1"/>
              <a:t>Princesas</a:t>
            </a:r>
            <a:r>
              <a:rPr dirty="0"/>
              <a:t>)</a:t>
            </a:r>
          </a:p>
          <a:p>
            <a:pPr marL="254000" indent="-254000">
              <a:lnSpc>
                <a:spcPct val="80000"/>
              </a:lnSpc>
              <a:spcBef>
                <a:spcPts val="2200"/>
              </a:spcBef>
              <a:buClrTx/>
              <a:buSzPct val="100000"/>
              <a:buFontTx/>
              <a:buChar char="•"/>
              <a:defRPr sz="21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rPr dirty="0"/>
              <a:t> </a:t>
            </a:r>
            <a:r>
              <a:rPr dirty="0" err="1"/>
              <a:t>Colecciones</a:t>
            </a:r>
            <a:r>
              <a:rPr dirty="0"/>
              <a:t> de </a:t>
            </a:r>
            <a:r>
              <a:rPr dirty="0" err="1"/>
              <a:t>libros</a:t>
            </a:r>
            <a:r>
              <a:rPr dirty="0"/>
              <a:t>  (</a:t>
            </a:r>
            <a:r>
              <a:rPr dirty="0" err="1"/>
              <a:t>Bioy</a:t>
            </a:r>
            <a:r>
              <a:rPr dirty="0"/>
              <a:t> </a:t>
            </a:r>
            <a:r>
              <a:rPr dirty="0" err="1"/>
              <a:t>Casares</a:t>
            </a:r>
            <a:r>
              <a:rPr dirty="0"/>
              <a:t>, </a:t>
            </a:r>
            <a:r>
              <a:rPr dirty="0" err="1"/>
              <a:t>García</a:t>
            </a:r>
            <a:r>
              <a:rPr dirty="0"/>
              <a:t> </a:t>
            </a:r>
            <a:r>
              <a:rPr dirty="0" err="1"/>
              <a:t>Márquez</a:t>
            </a:r>
            <a:r>
              <a:rPr dirty="0"/>
              <a:t>, </a:t>
            </a:r>
            <a:r>
              <a:rPr dirty="0" err="1"/>
              <a:t>Aprendo</a:t>
            </a:r>
            <a:r>
              <a:rPr dirty="0"/>
              <a:t> </a:t>
            </a:r>
            <a:r>
              <a:rPr dirty="0" err="1"/>
              <a:t>Hábitos</a:t>
            </a:r>
            <a:r>
              <a:rPr dirty="0"/>
              <a:t>, Félix Luna , </a:t>
            </a:r>
            <a:r>
              <a:rPr dirty="0" err="1"/>
              <a:t>Libros</a:t>
            </a:r>
            <a:r>
              <a:rPr dirty="0"/>
              <a:t> </a:t>
            </a:r>
            <a:r>
              <a:rPr dirty="0" err="1"/>
              <a:t>bilingües</a:t>
            </a:r>
            <a:r>
              <a:rPr dirty="0"/>
              <a:t> y </a:t>
            </a:r>
            <a:r>
              <a:rPr dirty="0" err="1"/>
              <a:t>otros</a:t>
            </a:r>
            <a:r>
              <a:rPr dirty="0"/>
              <a:t>)</a:t>
            </a:r>
          </a:p>
          <a:p>
            <a:pPr marL="254000" indent="-254000">
              <a:lnSpc>
                <a:spcPct val="80000"/>
              </a:lnSpc>
              <a:spcBef>
                <a:spcPts val="2200"/>
              </a:spcBef>
              <a:buClrTx/>
              <a:buSzPct val="100000"/>
              <a:buFontTx/>
              <a:buChar char="•"/>
              <a:defRPr sz="21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rPr dirty="0"/>
              <a:t>2x1 en los </a:t>
            </a:r>
            <a:r>
              <a:rPr dirty="0" err="1"/>
              <a:t>mejores</a:t>
            </a:r>
            <a:r>
              <a:rPr dirty="0"/>
              <a:t> </a:t>
            </a:r>
            <a:r>
              <a:rPr dirty="0" err="1"/>
              <a:t>espectáculos</a:t>
            </a:r>
            <a:r>
              <a:rPr dirty="0"/>
              <a:t> de Mendoza y Buenos Aires</a:t>
            </a:r>
          </a:p>
          <a:p>
            <a:pPr marL="254000" indent="-254000">
              <a:lnSpc>
                <a:spcPct val="80000"/>
              </a:lnSpc>
              <a:spcBef>
                <a:spcPts val="2200"/>
              </a:spcBef>
              <a:buClrTx/>
              <a:buSzPct val="100000"/>
              <a:buFontTx/>
              <a:buChar char="•"/>
              <a:defRPr sz="21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rPr dirty="0"/>
              <a:t>2x1 en </a:t>
            </a:r>
            <a:r>
              <a:rPr dirty="0" err="1"/>
              <a:t>inscripción</a:t>
            </a:r>
            <a:r>
              <a:rPr dirty="0"/>
              <a:t> o entradas a </a:t>
            </a:r>
            <a:r>
              <a:rPr dirty="0" err="1"/>
              <a:t>eventos</a:t>
            </a:r>
            <a:r>
              <a:rPr dirty="0"/>
              <a:t> </a:t>
            </a:r>
            <a:r>
              <a:rPr dirty="0" err="1"/>
              <a:t>deportivos</a:t>
            </a:r>
            <a:endParaRPr dirty="0"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title"/>
          </p:nvPr>
        </p:nvSpPr>
        <p:spPr>
          <a:xfrm>
            <a:off x="4113336" y="4619038"/>
            <a:ext cx="8534401" cy="79365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cap="none">
                <a:solidFill>
                  <a:srgbClr val="00D8F7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Con lo que ahorra paga la suscripción! 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xfrm>
            <a:off x="866848" y="1169322"/>
            <a:ext cx="10202677" cy="330275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Char char="•"/>
              <a:defRPr sz="23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Supermercado Vea </a:t>
            </a:r>
            <a:r>
              <a:rPr>
                <a:latin typeface="Prumo Text Medium"/>
                <a:ea typeface="Prumo Text Medium"/>
                <a:cs typeface="Prumo Text Medium"/>
                <a:sym typeface="Prumo Text Medium"/>
              </a:rPr>
              <a:t>15 % todos los jueves en las 37 sucursales</a:t>
            </a:r>
          </a:p>
          <a:p>
            <a:pPr>
              <a:lnSpc>
                <a:spcPct val="90000"/>
              </a:lnSpc>
              <a:buFontTx/>
              <a:buChar char="•"/>
              <a:defRPr sz="23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Supermercado Coto  </a:t>
            </a:r>
            <a:r>
              <a:rPr>
                <a:latin typeface="Prumo Text Medium"/>
                <a:ea typeface="Prumo Text Medium"/>
                <a:cs typeface="Prumo Text Medium"/>
                <a:sym typeface="Prumo Text Medium"/>
              </a:rPr>
              <a:t>15 % + 5% adicional con la comunidad, lunes y miércoles.</a:t>
            </a:r>
          </a:p>
          <a:p>
            <a:pPr>
              <a:lnSpc>
                <a:spcPct val="90000"/>
              </a:lnSpc>
              <a:buFontTx/>
              <a:buChar char="•"/>
              <a:defRPr sz="23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Jumbo 20 % </a:t>
            </a:r>
            <a:r>
              <a:rPr>
                <a:latin typeface="Prumo Text Medium"/>
                <a:ea typeface="Prumo Text Medium"/>
                <a:cs typeface="Prumo Text Medium"/>
                <a:sym typeface="Prumo Text Medium"/>
              </a:rPr>
              <a:t>Tercer domingo de cada mes</a:t>
            </a:r>
          </a:p>
          <a:p>
            <a:pPr>
              <a:lnSpc>
                <a:spcPct val="90000"/>
              </a:lnSpc>
              <a:buFontTx/>
              <a:buChar char="•"/>
              <a:defRPr sz="23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2x1 en Cines </a:t>
            </a:r>
            <a:r>
              <a:rPr>
                <a:latin typeface="Prumo Text Medium"/>
                <a:ea typeface="Prumo Text Medium"/>
                <a:cs typeface="Prumo Text Medium"/>
                <a:sym typeface="Prumo Text Medium"/>
              </a:rPr>
              <a:t>( Cinemark/ Cinemacenter /Ducal / Cervantes) todos los días</a:t>
            </a:r>
          </a:p>
          <a:p>
            <a:pPr>
              <a:lnSpc>
                <a:spcPct val="90000"/>
              </a:lnSpc>
              <a:buFontTx/>
              <a:buChar char="•"/>
              <a:defRPr sz="23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Más de 200 hoteles </a:t>
            </a:r>
            <a:r>
              <a:rPr>
                <a:latin typeface="Prumo Text Medium"/>
                <a:ea typeface="Prumo Text Medium"/>
                <a:cs typeface="Prumo Text Medium"/>
                <a:sym typeface="Prumo Text Medium"/>
              </a:rPr>
              <a:t>en todo el país ( Costa Atlántica, Buenos Aires, Sur Argentino, Córdoba, provincias norteñas, etc) </a:t>
            </a:r>
          </a:p>
          <a:p>
            <a:pPr>
              <a:lnSpc>
                <a:spcPct val="90000"/>
              </a:lnSpc>
              <a:buFontTx/>
              <a:buChar char="•"/>
              <a:defRPr sz="2300"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Gastronomía e Indumentaria:  </a:t>
            </a:r>
            <a:r>
              <a:rPr>
                <a:latin typeface="Prumo Text Medium"/>
                <a:ea typeface="Prumo Text Medium"/>
                <a:cs typeface="Prumo Text Medium"/>
                <a:sym typeface="Prumo Text Medium"/>
              </a:rPr>
              <a:t>20%</a:t>
            </a:r>
          </a:p>
        </p:txBody>
      </p:sp>
      <p:sp>
        <p:nvSpPr>
          <p:cNvPr id="48" name="Shape 48"/>
          <p:cNvSpPr/>
          <p:nvPr/>
        </p:nvSpPr>
        <p:spPr>
          <a:xfrm>
            <a:off x="414591" y="372122"/>
            <a:ext cx="623266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FFFFFF"/>
              </a:buClr>
              <a:buFont typeface="Helvetica"/>
              <a:defRPr sz="3300">
                <a:solidFill>
                  <a:srgbClr val="00D8F7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Algunos beneficios destacados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1837243" y="964049"/>
            <a:ext cx="9230940" cy="46354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SzTx/>
              <a:buNone/>
              <a:defRPr sz="2100">
                <a:solidFill>
                  <a:srgbClr val="00D8F7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t>Eligiendo uno de los innumerables planes de suscripción a Diario UNO. </a:t>
            </a:r>
          </a:p>
          <a:p>
            <a:pPr marL="0" indent="0">
              <a:buSzTx/>
              <a:buNone/>
            </a:pPr>
            <a:endParaRPr sz="2400"/>
          </a:p>
          <a:p>
            <a:pPr>
              <a:defRPr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Diario de Domingo + </a:t>
            </a:r>
          </a:p>
          <a:p>
            <a:endParaRPr/>
          </a:p>
          <a:p>
            <a:pPr marL="0" indent="0">
              <a:buSzTx/>
              <a:buNone/>
            </a:pPr>
            <a:endParaRPr/>
          </a:p>
          <a:p>
            <a:pPr>
              <a:defRPr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Diario de Domingo + 2 días hábiles + </a:t>
            </a:r>
          </a:p>
          <a:p>
            <a:pPr>
              <a:defRPr>
                <a:latin typeface="Prumo Text Bold"/>
                <a:ea typeface="Prumo Text Bold"/>
                <a:cs typeface="Prumo Text Bold"/>
                <a:sym typeface="Prumo Text Bold"/>
              </a:defRPr>
            </a:pPr>
            <a:endParaRPr/>
          </a:p>
          <a:p>
            <a:pPr marL="0" indent="0">
              <a:buSzTx/>
              <a:buNone/>
              <a:defRPr>
                <a:latin typeface="Prumo Text Bold"/>
                <a:ea typeface="Prumo Text Bold"/>
                <a:cs typeface="Prumo Text Bold"/>
                <a:sym typeface="Prumo Text Bold"/>
              </a:defRPr>
            </a:pPr>
            <a:endParaRPr/>
          </a:p>
          <a:p>
            <a:pPr>
              <a:defRPr>
                <a:latin typeface="Prumo Text Bold"/>
                <a:ea typeface="Prumo Text Bold"/>
                <a:cs typeface="Prumo Text Bold"/>
                <a:sym typeface="Prumo Text Bold"/>
              </a:defRPr>
            </a:pPr>
            <a:r>
              <a:t>Diario de toda la semana +</a:t>
            </a:r>
          </a:p>
        </p:txBody>
      </p:sp>
      <p:pic>
        <p:nvPicPr>
          <p:cNvPr id="5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43234" y="1765326"/>
            <a:ext cx="1201006" cy="896083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18820" y="281940"/>
            <a:ext cx="9024862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spcBef>
                <a:spcPts val="600"/>
              </a:spcBef>
              <a:buClr>
                <a:srgbClr val="FFFFFF"/>
              </a:buClr>
              <a:buFont typeface="Helvetica"/>
              <a:defRPr sz="2600">
                <a:solidFill>
                  <a:srgbClr val="00D8F7"/>
                </a:solidFill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¿Cómo tener la credencial de Club UNO Club LA NACIÓN?</a:t>
            </a:r>
          </a:p>
        </p:txBody>
      </p:sp>
      <p:pic>
        <p:nvPicPr>
          <p:cNvPr id="5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08913" y="3136926"/>
            <a:ext cx="1201007" cy="89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9713" y="3136926"/>
            <a:ext cx="1201007" cy="89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13" y="4599966"/>
            <a:ext cx="1201007" cy="89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7313" y="4599966"/>
            <a:ext cx="1201007" cy="896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28113" y="4599966"/>
            <a:ext cx="1201007" cy="8960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409889" y="382789"/>
            <a:ext cx="2152280" cy="32725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>
              <a:buSzTx/>
              <a:buNone/>
              <a:defRPr sz="2100">
                <a:latin typeface="Roboto Slab Bold"/>
                <a:ea typeface="Roboto Slab Bold"/>
                <a:cs typeface="Roboto Slab Bold"/>
                <a:sym typeface="Roboto Slab Bold"/>
              </a:defRPr>
            </a:pPr>
            <a:r>
              <a:t>Además, puede elegir:</a:t>
            </a:r>
          </a:p>
          <a:p>
            <a:pPr marL="0" indent="0" algn="r">
              <a:buSzTx/>
              <a:buNone/>
              <a:defRPr sz="2100"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/>
          </a:p>
          <a:p>
            <a:pPr marL="0" indent="0" algn="r">
              <a:buSzTx/>
              <a:buNone/>
              <a:defRPr sz="2100"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/>
          </a:p>
          <a:p>
            <a:pPr marL="0" indent="0" algn="r">
              <a:buSzTx/>
              <a:buNone/>
              <a:defRPr sz="2100">
                <a:latin typeface="Roboto Slab Bold"/>
                <a:ea typeface="Roboto Slab Bold"/>
                <a:cs typeface="Roboto Slab Bold"/>
                <a:sym typeface="Roboto Slab Bold"/>
              </a:defRPr>
            </a:pPr>
            <a:endParaRPr/>
          </a:p>
          <a:p>
            <a:pPr marL="0" indent="0" algn="r">
              <a:buSzTx/>
              <a:buNone/>
              <a:defRPr sz="2100">
                <a:latin typeface="Roboto Slab Regular"/>
                <a:ea typeface="Roboto Slab Regular"/>
                <a:cs typeface="Roboto Slab Regular"/>
                <a:sym typeface="Roboto Slab Regular"/>
              </a:defRPr>
            </a:pPr>
            <a:r>
              <a:t>Con las mejores revistas del país </a:t>
            </a:r>
          </a:p>
        </p:txBody>
      </p:sp>
      <p:pic>
        <p:nvPicPr>
          <p:cNvPr id="60" name="image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8266" y="196203"/>
            <a:ext cx="6923799" cy="1420463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pic>
        <p:nvPicPr>
          <p:cNvPr id="61" name="image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3906" y="1858179"/>
            <a:ext cx="8814700" cy="3586508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648399" y="4393563"/>
            <a:ext cx="6694885" cy="81488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800" cap="none">
                <a:solidFill>
                  <a:srgbClr val="00D8F7"/>
                </a:solidFill>
              </a:defRPr>
            </a:pPr>
            <a:r>
              <a:t>mail: </a:t>
            </a:r>
            <a:r>
              <a:rPr u="sng">
                <a:uFill>
                  <a:solidFill>
                    <a:srgbClr val="0D2E46"/>
                  </a:solidFill>
                </a:uFill>
                <a:hlinkClick r:id="rId2"/>
              </a:rPr>
              <a:t>manen.cynthia@diariouno.net.ar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633028" y="685800"/>
            <a:ext cx="3713435" cy="2836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800"/>
              </a:spcBef>
              <a:buSzTx/>
              <a:buNone/>
              <a:defRPr sz="5100">
                <a:latin typeface="Roboto Slab Bold"/>
                <a:ea typeface="Roboto Slab Bold"/>
                <a:cs typeface="Roboto Slab Bold"/>
                <a:sym typeface="Roboto Slab Bold"/>
              </a:defRPr>
            </a:lvl1pPr>
          </a:lstStyle>
          <a:p>
            <a:r>
              <a:t>MUCHAS GRACIAS! </a:t>
            </a:r>
          </a:p>
        </p:txBody>
      </p:sp>
      <p:pic>
        <p:nvPicPr>
          <p:cNvPr id="6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56335" y="-1478895"/>
            <a:ext cx="8175713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Sector">
  <a:themeElements>
    <a:clrScheme name="Sect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Sector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ector">
  <a:themeElements>
    <a:clrScheme name="Secto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000FF"/>
      </a:hlink>
      <a:folHlink>
        <a:srgbClr val="FF00FF"/>
      </a:folHlink>
    </a:clrScheme>
    <a:fontScheme name="Sector">
      <a:majorFont>
        <a:latin typeface="Helvetica"/>
        <a:ea typeface="Helvetica"/>
        <a:cs typeface="Helvetica"/>
      </a:majorFont>
      <a:minorFont>
        <a:latin typeface="Century Gothic"/>
        <a:ea typeface="Century Gothic"/>
        <a:cs typeface="Century Gothic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5875" cap="rnd">
          <a:solidFill>
            <a:srgbClr val="05436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300</Words>
  <Application>Microsoft Office PowerPoint</Application>
  <PresentationFormat>Panorámica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Century Gothic</vt:lpstr>
      <vt:lpstr>Helvetica</vt:lpstr>
      <vt:lpstr>Prumo Text Bold</vt:lpstr>
      <vt:lpstr>Prumo Text Medium</vt:lpstr>
      <vt:lpstr>Roboto Slab Bold</vt:lpstr>
      <vt:lpstr>Roboto Slab Regular</vt:lpstr>
      <vt:lpstr>Sector</vt:lpstr>
      <vt:lpstr>Club uno Club la nación</vt:lpstr>
      <vt:lpstr>Presentación de PowerPoint</vt:lpstr>
      <vt:lpstr>Presentación de PowerPoint</vt:lpstr>
      <vt:lpstr>Con lo que ahorra paga la suscripción! </vt:lpstr>
      <vt:lpstr>Presentación de PowerPoint</vt:lpstr>
      <vt:lpstr>Presentación de PowerPoint</vt:lpstr>
      <vt:lpstr>mail: manen.cynthia@diariouno.net.ar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uno Club la nación</dc:title>
  <dc:creator>Cynthia Manen</dc:creator>
  <cp:lastModifiedBy>Claudia Pagani</cp:lastModifiedBy>
  <cp:revision>2</cp:revision>
  <dcterms:modified xsi:type="dcterms:W3CDTF">2017-08-18T19:22:04Z</dcterms:modified>
</cp:coreProperties>
</file>